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61" r:id="rId5"/>
    <p:sldId id="263" r:id="rId6"/>
    <p:sldId id="264" r:id="rId7"/>
    <p:sldId id="267" r:id="rId8"/>
    <p:sldId id="258" r:id="rId9"/>
    <p:sldId id="265" r:id="rId10"/>
    <p:sldId id="266" r:id="rId11"/>
    <p:sldId id="268" r:id="rId12"/>
    <p:sldId id="269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f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WQD7008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Image processing with Hadoop in raspberry pi cluster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796" y="713768"/>
            <a:ext cx="3084891" cy="5145695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B308FBE0-40FE-4416-8407-5303B9AD5029}"/>
              </a:ext>
            </a:extLst>
          </p:cNvPr>
          <p:cNvSpPr txBox="1">
            <a:spLocks/>
          </p:cNvSpPr>
          <p:nvPr/>
        </p:nvSpPr>
        <p:spPr>
          <a:xfrm>
            <a:off x="1905000" y="713767"/>
            <a:ext cx="5004302" cy="5145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903A-0EC1-41A1-862C-1D0DB3538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8239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Lecturer: </a:t>
            </a:r>
            <a:br>
              <a:rPr lang="en-US" dirty="0"/>
            </a:br>
            <a:r>
              <a:rPr lang="en-US" sz="3200" dirty="0"/>
              <a:t>dr. Hamid tahaei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Team members: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800" dirty="0"/>
              <a:t>WQD180041 - MUHAMMAD HAFIZ BIN KHAIRUDIN</a:t>
            </a:r>
            <a:br>
              <a:rPr lang="en-US" sz="2800" dirty="0"/>
            </a:br>
            <a:r>
              <a:rPr lang="en-US" sz="2800" dirty="0"/>
              <a:t>WQD190039 - JONATHAN KOW YEE SENG</a:t>
            </a:r>
            <a:br>
              <a:rPr lang="en-US" sz="2800" dirty="0"/>
            </a:br>
            <a:r>
              <a:rPr lang="en-US" sz="2800" dirty="0"/>
              <a:t>WQD170100 - SYAIFUL ANUAR BIN ABD LATIF</a:t>
            </a:r>
            <a:br>
              <a:rPr lang="en-US" sz="2800" dirty="0"/>
            </a:br>
            <a:r>
              <a:rPr lang="en-US" sz="2800" dirty="0"/>
              <a:t>WQD180061 - XUXIANG</a:t>
            </a:r>
            <a:br>
              <a:rPr lang="en-US" sz="2800" dirty="0"/>
            </a:br>
            <a:r>
              <a:rPr lang="en-US" sz="2800" dirty="0"/>
              <a:t>WQD180027 - LIM SHIEN LONG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9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0D12-00EB-4FFC-BEE0-8F19D44F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22" y="144378"/>
            <a:ext cx="9905998" cy="9728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C43B5-C46B-470D-BC33-C46568E7F7F7}"/>
              </a:ext>
            </a:extLst>
          </p:cNvPr>
          <p:cNvSpPr txBox="1"/>
          <p:nvPr/>
        </p:nvSpPr>
        <p:spPr>
          <a:xfrm>
            <a:off x="1397822" y="1023858"/>
            <a:ext cx="990599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project was chosen to demonstrate the power of edge computing combined with distributed storage and processing using easily accessible hardware and open source software. </a:t>
            </a:r>
          </a:p>
          <a:p>
            <a:endParaRPr lang="en-US" sz="2800" dirty="0"/>
          </a:p>
          <a:p>
            <a:r>
              <a:rPr lang="en-US" sz="2800" dirty="0"/>
              <a:t>A broad range of application is possible, and for this project we chose images as our input data type. Using image files we will describe and demonstrate: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project methodology – block diagram of the whole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we built a cluster of machines to implement Hadoop distributed storage &amp; processing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an application sitting on the ‘edge’ could transfer data to a distributed system (using Node-RED).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image processing is done using an image processing framework built on MapReduce.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769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9CDEC-1865-4C42-8E31-846C66D9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570" y="69226"/>
            <a:ext cx="9905998" cy="1042502"/>
          </a:xfrm>
        </p:spPr>
        <p:txBody>
          <a:bodyPr>
            <a:normAutofit/>
          </a:bodyPr>
          <a:lstStyle/>
          <a:p>
            <a:pPr algn="ctr"/>
            <a:r>
              <a:rPr lang="en-MY" sz="4000" b="1" dirty="0">
                <a:solidFill>
                  <a:schemeClr val="bg1"/>
                </a:solidFill>
              </a:rPr>
              <a:t>HARDWARE &amp; SOFTWare</a:t>
            </a:r>
          </a:p>
        </p:txBody>
      </p:sp>
      <p:pic>
        <p:nvPicPr>
          <p:cNvPr id="14" name="Picture 13" descr="A picture containing shirt&#10;&#10;Description automatically generated">
            <a:extLst>
              <a:ext uri="{FF2B5EF4-FFF2-40B4-BE49-F238E27FC236}">
                <a16:creationId xmlns:a16="http://schemas.microsoft.com/office/drawing/2014/main" id="{0FDA20DF-289F-4134-999C-47DCCD551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5" t="5917" r="23897" b="5138"/>
          <a:stretch/>
        </p:blipFill>
        <p:spPr>
          <a:xfrm>
            <a:off x="7845280" y="1158918"/>
            <a:ext cx="1063122" cy="1732185"/>
          </a:xfrm>
          <a:prstGeom prst="rect">
            <a:avLst/>
          </a:prstGeom>
        </p:spPr>
      </p:pic>
      <p:pic>
        <p:nvPicPr>
          <p:cNvPr id="20" name="Picture 19" descr="A circuit board&#10;&#10;Description automatically generated">
            <a:extLst>
              <a:ext uri="{FF2B5EF4-FFF2-40B4-BE49-F238E27FC236}">
                <a16:creationId xmlns:a16="http://schemas.microsoft.com/office/drawing/2014/main" id="{783A42C1-4278-4D9A-B453-6D3405B47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9320">
            <a:off x="2354876" y="2752600"/>
            <a:ext cx="3200749" cy="2055948"/>
          </a:xfrm>
          <a:prstGeom prst="rect">
            <a:avLst/>
          </a:prstGeom>
        </p:spPr>
      </p:pic>
      <p:pic>
        <p:nvPicPr>
          <p:cNvPr id="22" name="Picture 21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47AE438-EEBA-439B-BED3-E3E3B2F4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318" y="754287"/>
            <a:ext cx="1763305" cy="1763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 descr="A drawing of a person&#10;&#10;Description automatically generated">
            <a:extLst>
              <a:ext uri="{FF2B5EF4-FFF2-40B4-BE49-F238E27FC236}">
                <a16:creationId xmlns:a16="http://schemas.microsoft.com/office/drawing/2014/main" id="{1817FA10-6771-4DA7-8367-BECDF5E3A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885" y="4935558"/>
            <a:ext cx="3953738" cy="1206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B5E446C-0170-4C79-8D68-E5C67669F8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110" b="29779"/>
          <a:stretch/>
        </p:blipFill>
        <p:spPr>
          <a:xfrm>
            <a:off x="7957063" y="2990325"/>
            <a:ext cx="3503569" cy="1580498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6B6505-7C11-4CB2-841C-46A350988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060" y="1874790"/>
            <a:ext cx="1406305" cy="1406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01BEEAE5-3F3E-4992-A877-D846C84F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9320">
            <a:off x="539589" y="3056524"/>
            <a:ext cx="3200749" cy="2055948"/>
          </a:xfrm>
          <a:prstGeom prst="rect">
            <a:avLst/>
          </a:prstGeom>
        </p:spPr>
      </p:pic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FF3E5628-682A-4A9B-A84C-8AF24E4EA4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514"/>
          <a:stretch/>
        </p:blipFill>
        <p:spPr>
          <a:xfrm>
            <a:off x="643136" y="193262"/>
            <a:ext cx="3934041" cy="3363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B56271-FA94-4E93-BF4F-64EB569927BD}"/>
              </a:ext>
            </a:extLst>
          </p:cNvPr>
          <p:cNvSpPr txBox="1"/>
          <p:nvPr/>
        </p:nvSpPr>
        <p:spPr>
          <a:xfrm>
            <a:off x="1724959" y="5212030"/>
            <a:ext cx="458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>
                <a:ln>
                  <a:solidFill>
                    <a:schemeClr val="bg1"/>
                  </a:solidFill>
                </a:ln>
                <a:solidFill>
                  <a:srgbClr val="BC1142"/>
                </a:solidFill>
              </a:rPr>
              <a:t>Raspberry Pi 4 Model B 4GB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7D9984-5EB1-48B6-8620-169C2D393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543" y="5135195"/>
            <a:ext cx="530142" cy="67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1A9646D6-84BC-414C-95DD-77296716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1998"/>
            <a:ext cx="9905998" cy="972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2A804-5C0B-48BB-A939-123C31D3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16" y="1183228"/>
            <a:ext cx="8908552" cy="4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7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CB64-C02F-4018-B0B7-5AF4BD2F8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310" y="101204"/>
            <a:ext cx="9905998" cy="8566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Phase 1&amp; 2 – edge node &amp; data transfer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3BABE-8AAD-486A-865C-AF8F9A85B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41" y="1015056"/>
            <a:ext cx="7332418" cy="3146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8A2464-2CAF-4F04-B9FB-DA827BD0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5" y="1083364"/>
            <a:ext cx="2627071" cy="1494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F59D139-AF4A-404B-83A1-B25939324C8D}"/>
              </a:ext>
            </a:extLst>
          </p:cNvPr>
          <p:cNvSpPr/>
          <p:nvPr/>
        </p:nvSpPr>
        <p:spPr>
          <a:xfrm rot="1492042">
            <a:off x="3327087" y="2096101"/>
            <a:ext cx="1358664" cy="768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2476E-943A-4E74-914B-2A0463B986F1}"/>
              </a:ext>
            </a:extLst>
          </p:cNvPr>
          <p:cNvSpPr txBox="1"/>
          <p:nvPr/>
        </p:nvSpPr>
        <p:spPr>
          <a:xfrm>
            <a:off x="1137573" y="3491815"/>
            <a:ext cx="66557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H/W: 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S/W: Node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Watches for new images to be ‘taken’ and added to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Send image through network using SSH to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Preview image &amp; convert image object to base64 display on dashboard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559197D-1EAC-40A6-8319-E2D286608859}"/>
              </a:ext>
            </a:extLst>
          </p:cNvPr>
          <p:cNvSpPr/>
          <p:nvPr/>
        </p:nvSpPr>
        <p:spPr>
          <a:xfrm rot="5400000">
            <a:off x="8011147" y="4632017"/>
            <a:ext cx="1952825" cy="842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809C5E-E35B-4602-9981-B3340874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211" y="18280"/>
            <a:ext cx="7069352" cy="123177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Phase 3 – Image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1B67B-A0C6-468C-8C49-44A4D9D1984D}"/>
              </a:ext>
            </a:extLst>
          </p:cNvPr>
          <p:cNvSpPr txBox="1"/>
          <p:nvPr/>
        </p:nvSpPr>
        <p:spPr>
          <a:xfrm>
            <a:off x="1150110" y="3716112"/>
            <a:ext cx="665577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Initiate HDFS to store images transferred from edge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HibImport tool in HIPI will then convert images into its primary input type (Hipi Image Bundle, HIB)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MapReduce stage: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Mapper: compute the average pixel color over a single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Reducer: sum up the averages and divide by their count to compute the total average pixel color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11E753-7555-4377-AEA8-4B9B93D37FBC}"/>
              </a:ext>
            </a:extLst>
          </p:cNvPr>
          <p:cNvSpPr/>
          <p:nvPr/>
        </p:nvSpPr>
        <p:spPr>
          <a:xfrm>
            <a:off x="1014325" y="1143718"/>
            <a:ext cx="10326238" cy="251162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02FE2A-5CCF-4E4C-A070-1DE65C0A7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74" b="22320"/>
          <a:stretch/>
        </p:blipFill>
        <p:spPr>
          <a:xfrm>
            <a:off x="938635" y="642379"/>
            <a:ext cx="2927845" cy="1002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854B545-2D0E-47CA-8643-9A81DFBA5DED}"/>
              </a:ext>
            </a:extLst>
          </p:cNvPr>
          <p:cNvSpPr/>
          <p:nvPr/>
        </p:nvSpPr>
        <p:spPr>
          <a:xfrm>
            <a:off x="2785019" y="2399532"/>
            <a:ext cx="469767" cy="407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0" name="Picture 9" descr="A drawing of a person&#10;&#10;Description automatically generated">
            <a:extLst>
              <a:ext uri="{FF2B5EF4-FFF2-40B4-BE49-F238E27FC236}">
                <a16:creationId xmlns:a16="http://schemas.microsoft.com/office/drawing/2014/main" id="{A3AC2F63-9677-4B56-A910-240FE108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449" y="2226871"/>
            <a:ext cx="2596764" cy="792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FE29159-9A6F-45D8-AF45-47A72D50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94" y="2088162"/>
            <a:ext cx="1106907" cy="110690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3504701-F015-436D-8ABD-D7E9280CE10A}"/>
              </a:ext>
            </a:extLst>
          </p:cNvPr>
          <p:cNvSpPr/>
          <p:nvPr/>
        </p:nvSpPr>
        <p:spPr>
          <a:xfrm>
            <a:off x="6254137" y="2399532"/>
            <a:ext cx="469767" cy="407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D5D76D7-CFBD-4ADC-96C6-31BED92F4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770" y="2477338"/>
            <a:ext cx="990321" cy="990321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66E5A06-E720-4ACA-8E0C-508B3448E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674" y="1391238"/>
            <a:ext cx="990321" cy="9903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3E56B3-6D5F-4D6A-97D6-E8B675712406}"/>
              </a:ext>
            </a:extLst>
          </p:cNvPr>
          <p:cNvSpPr txBox="1"/>
          <p:nvPr/>
        </p:nvSpPr>
        <p:spPr>
          <a:xfrm>
            <a:off x="7121519" y="1749622"/>
            <a:ext cx="46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hib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DB1B7-E321-4B0C-B3DF-B99D23D567EF}"/>
              </a:ext>
            </a:extLst>
          </p:cNvPr>
          <p:cNvSpPr txBox="1"/>
          <p:nvPr/>
        </p:nvSpPr>
        <p:spPr>
          <a:xfrm>
            <a:off x="7037898" y="2851805"/>
            <a:ext cx="72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index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57E28D-D871-4B49-B748-2B6FD9051BF0}"/>
              </a:ext>
            </a:extLst>
          </p:cNvPr>
          <p:cNvSpPr/>
          <p:nvPr/>
        </p:nvSpPr>
        <p:spPr>
          <a:xfrm rot="5400000">
            <a:off x="7173113" y="2121056"/>
            <a:ext cx="5144788" cy="31901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B3F86E8-D037-43E2-862B-7B1CAD54E64E}"/>
              </a:ext>
            </a:extLst>
          </p:cNvPr>
          <p:cNvSpPr/>
          <p:nvPr/>
        </p:nvSpPr>
        <p:spPr>
          <a:xfrm>
            <a:off x="7980585" y="1174993"/>
            <a:ext cx="656213" cy="24490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65F59B1-DC25-48A4-81D7-07895ABA34A0}"/>
              </a:ext>
            </a:extLst>
          </p:cNvPr>
          <p:cNvSpPr/>
          <p:nvPr/>
        </p:nvSpPr>
        <p:spPr>
          <a:xfrm>
            <a:off x="8187509" y="2399532"/>
            <a:ext cx="469767" cy="407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D87003-9A89-42B4-9375-4CBED79C8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7173" y="2137060"/>
            <a:ext cx="1851450" cy="925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4B71BC83-BAFD-4167-89F8-47CF2F8EC6D0}"/>
              </a:ext>
            </a:extLst>
          </p:cNvPr>
          <p:cNvSpPr/>
          <p:nvPr/>
        </p:nvSpPr>
        <p:spPr>
          <a:xfrm rot="5400000">
            <a:off x="9608013" y="3437162"/>
            <a:ext cx="469767" cy="407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92AF696B-64B4-4571-929D-0E4668900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198" y="4218549"/>
            <a:ext cx="1550508" cy="15505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00E8AA-9F86-498D-BB40-B8D3543EB798}"/>
              </a:ext>
            </a:extLst>
          </p:cNvPr>
          <p:cNvSpPr txBox="1"/>
          <p:nvPr/>
        </p:nvSpPr>
        <p:spPr>
          <a:xfrm>
            <a:off x="9383829" y="4824567"/>
            <a:ext cx="939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/>
              <a:t>RGB</a:t>
            </a:r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397651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3E61-BFE9-4047-9966-99E961F3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3568"/>
            <a:ext cx="9905998" cy="1478570"/>
          </a:xfrm>
        </p:spPr>
        <p:txBody>
          <a:bodyPr/>
          <a:lstStyle/>
          <a:p>
            <a:pPr algn="ctr"/>
            <a:r>
              <a:rPr lang="en-MY" sz="4400" b="1" dirty="0">
                <a:solidFill>
                  <a:schemeClr val="bg1"/>
                </a:solidFill>
              </a:rPr>
              <a:t>RESULT</a:t>
            </a:r>
            <a:endParaRPr lang="en-MY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F1123-C058-4BD6-A9A9-DD1AA81C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30" y="4736356"/>
            <a:ext cx="1266962" cy="1266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DE20E7-F24A-42D9-97EE-A62AD5DB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916" y="2986544"/>
            <a:ext cx="1179882" cy="88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20A7A5-429F-4F0C-B5DE-D6B866B9D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185" y="1250263"/>
            <a:ext cx="1161840" cy="87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806F0AF0-8E0B-4736-A04C-F7B1171B8F28}"/>
              </a:ext>
            </a:extLst>
          </p:cNvPr>
          <p:cNvSpPr/>
          <p:nvPr/>
        </p:nvSpPr>
        <p:spPr>
          <a:xfrm>
            <a:off x="3447741" y="4035742"/>
            <a:ext cx="503340" cy="53632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079F2694-CDDA-485A-93BB-A4E360376303}"/>
              </a:ext>
            </a:extLst>
          </p:cNvPr>
          <p:cNvSpPr/>
          <p:nvPr/>
        </p:nvSpPr>
        <p:spPr>
          <a:xfrm>
            <a:off x="3459435" y="2299907"/>
            <a:ext cx="503340" cy="53632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0AF2D53-A26E-4A9E-8AF6-AD26FCB2A4D3}"/>
              </a:ext>
            </a:extLst>
          </p:cNvPr>
          <p:cNvSpPr/>
          <p:nvPr/>
        </p:nvSpPr>
        <p:spPr>
          <a:xfrm>
            <a:off x="5350805" y="3157711"/>
            <a:ext cx="1272565" cy="542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C41F09-829D-4D95-A9CD-F5CC7EFE7DCC}"/>
              </a:ext>
            </a:extLst>
          </p:cNvPr>
          <p:cNvSpPr/>
          <p:nvPr/>
        </p:nvSpPr>
        <p:spPr>
          <a:xfrm>
            <a:off x="7267392" y="1837005"/>
            <a:ext cx="2550702" cy="34407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b="1" dirty="0">
                <a:solidFill>
                  <a:schemeClr val="bg1"/>
                </a:solidFill>
              </a:rPr>
              <a:t>Average</a:t>
            </a:r>
            <a:r>
              <a:rPr lang="en-MY" sz="2800" b="1" dirty="0">
                <a:solidFill>
                  <a:schemeClr val="bg1"/>
                </a:solidFill>
              </a:rPr>
              <a:t> Pixel Value:</a:t>
            </a:r>
          </a:p>
          <a:p>
            <a:pPr algn="ctr"/>
            <a:endParaRPr lang="en-MY" sz="2800" b="1" dirty="0">
              <a:solidFill>
                <a:schemeClr val="bg1"/>
              </a:solidFill>
            </a:endParaRPr>
          </a:p>
          <a:p>
            <a:pPr algn="ctr"/>
            <a:r>
              <a:rPr lang="en-MY" sz="2800" b="1" dirty="0">
                <a:solidFill>
                  <a:srgbClr val="FF0000"/>
                </a:solidFill>
              </a:rPr>
              <a:t>R – 0.000102</a:t>
            </a:r>
          </a:p>
          <a:p>
            <a:pPr algn="ctr"/>
            <a:r>
              <a:rPr lang="en-MY" sz="2800" b="1" dirty="0">
                <a:solidFill>
                  <a:srgbClr val="00B050"/>
                </a:solidFill>
              </a:rPr>
              <a:t>G – 0.006789</a:t>
            </a:r>
          </a:p>
          <a:p>
            <a:pPr algn="ctr"/>
            <a:r>
              <a:rPr lang="en-MY" sz="2800" b="1" dirty="0">
                <a:solidFill>
                  <a:srgbClr val="0070C0"/>
                </a:solidFill>
              </a:rPr>
              <a:t>B – 0.487370  </a:t>
            </a:r>
          </a:p>
        </p:txBody>
      </p:sp>
    </p:spTree>
    <p:extLst>
      <p:ext uri="{BB962C8B-B14F-4D97-AF65-F5344CB8AC3E}">
        <p14:creationId xmlns:p14="http://schemas.microsoft.com/office/powerpoint/2010/main" val="260194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4705-B0C0-464A-A348-41148EBF7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91" y="168337"/>
            <a:ext cx="9905998" cy="104201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Future work -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FFD4A-B01F-454B-AE02-6D1C47BA2518}"/>
              </a:ext>
            </a:extLst>
          </p:cNvPr>
          <p:cNvSpPr txBox="1"/>
          <p:nvPr/>
        </p:nvSpPr>
        <p:spPr>
          <a:xfrm>
            <a:off x="833681" y="1997839"/>
            <a:ext cx="3193196" cy="29546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Processing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Images">
            <a:extLst>
              <a:ext uri="{FF2B5EF4-FFF2-40B4-BE49-F238E27FC236}">
                <a16:creationId xmlns:a16="http://schemas.microsoft.com/office/drawing/2014/main" id="{7E94BF38-0636-42EC-9884-85B2D8D8F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380" y="2323156"/>
            <a:ext cx="659423" cy="659423"/>
          </a:xfrm>
          <a:prstGeom prst="rect">
            <a:avLst/>
          </a:prstGeom>
        </p:spPr>
      </p:pic>
      <p:pic>
        <p:nvPicPr>
          <p:cNvPr id="7" name="Graphic 6" descr="Venn diagram">
            <a:extLst>
              <a:ext uri="{FF2B5EF4-FFF2-40B4-BE49-F238E27FC236}">
                <a16:creationId xmlns:a16="http://schemas.microsoft.com/office/drawing/2014/main" id="{713C5B47-9187-45BA-BF35-F5380928E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034" y="2320589"/>
            <a:ext cx="807426" cy="807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3F56E-3178-4A18-8F06-9F4A2BD79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225" y="3422194"/>
            <a:ext cx="1062404" cy="825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EF2D9-54BA-48E0-AFDB-3EF39A65F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91" y="3708311"/>
            <a:ext cx="1277023" cy="9008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6EE3EB-0E8A-4027-954F-15E4D1220357}"/>
              </a:ext>
            </a:extLst>
          </p:cNvPr>
          <p:cNvCxnSpPr/>
          <p:nvPr/>
        </p:nvCxnSpPr>
        <p:spPr>
          <a:xfrm>
            <a:off x="1863969" y="2652867"/>
            <a:ext cx="9056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4CDC39-A0FE-4973-8799-454E81AAE4CC}"/>
              </a:ext>
            </a:extLst>
          </p:cNvPr>
          <p:cNvCxnSpPr>
            <a:cxnSpLocks/>
          </p:cNvCxnSpPr>
          <p:nvPr/>
        </p:nvCxnSpPr>
        <p:spPr>
          <a:xfrm>
            <a:off x="1714502" y="2902899"/>
            <a:ext cx="778115" cy="475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052F49-AECA-4330-8733-0E9AB26AD70D}"/>
              </a:ext>
            </a:extLst>
          </p:cNvPr>
          <p:cNvCxnSpPr>
            <a:cxnSpLocks/>
          </p:cNvCxnSpPr>
          <p:nvPr/>
        </p:nvCxnSpPr>
        <p:spPr>
          <a:xfrm>
            <a:off x="1370139" y="2982579"/>
            <a:ext cx="0" cy="6645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external-content.duckduckgo.com/iu/?u=https%3A%2F%2Ftse3.mm.bing.net%2Fth%3Fid%3DOIP.jNs4Slk0u2zeLtI6eG4qBAHaD7%26pid%3DApi&amp;f=1">
            <a:extLst>
              <a:ext uri="{FF2B5EF4-FFF2-40B4-BE49-F238E27FC236}">
                <a16:creationId xmlns:a16="http://schemas.microsoft.com/office/drawing/2014/main" id="{28593A1C-E68D-4A80-9B75-DB469031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49" y="1310898"/>
            <a:ext cx="2669138" cy="141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75ECA065-4F22-44DC-ACE2-CF3D3EBBEF76}"/>
              </a:ext>
            </a:extLst>
          </p:cNvPr>
          <p:cNvSpPr/>
          <p:nvPr/>
        </p:nvSpPr>
        <p:spPr>
          <a:xfrm>
            <a:off x="8378001" y="1637380"/>
            <a:ext cx="659423" cy="659424"/>
          </a:xfrm>
          <a:prstGeom prst="plus">
            <a:avLst>
              <a:gd name="adj" fmla="val 39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EB6A72-10D9-461B-B84E-B9F405B4A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9973" y="4123237"/>
            <a:ext cx="2691975" cy="14310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BA35DC-3B1A-4C07-92DE-98A4894013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9987" y="1244657"/>
            <a:ext cx="1608991" cy="13882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7F524C-5455-4AD2-B1D3-584B30195F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4597" y="4166053"/>
            <a:ext cx="1608991" cy="1388215"/>
          </a:xfrm>
          <a:prstGeom prst="rect">
            <a:avLst/>
          </a:prstGeom>
        </p:spPr>
      </p:pic>
      <p:sp>
        <p:nvSpPr>
          <p:cNvPr id="26" name="Cross 25">
            <a:extLst>
              <a:ext uri="{FF2B5EF4-FFF2-40B4-BE49-F238E27FC236}">
                <a16:creationId xmlns:a16="http://schemas.microsoft.com/office/drawing/2014/main" id="{045C2149-6D3F-4728-840C-538F5A87D1E6}"/>
              </a:ext>
            </a:extLst>
          </p:cNvPr>
          <p:cNvSpPr/>
          <p:nvPr/>
        </p:nvSpPr>
        <p:spPr>
          <a:xfrm>
            <a:off x="8452611" y="4395901"/>
            <a:ext cx="659423" cy="659424"/>
          </a:xfrm>
          <a:prstGeom prst="plus">
            <a:avLst>
              <a:gd name="adj" fmla="val 39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643CDDC-A823-4334-B04B-729B38A8744D}"/>
              </a:ext>
            </a:extLst>
          </p:cNvPr>
          <p:cNvSpPr/>
          <p:nvPr/>
        </p:nvSpPr>
        <p:spPr>
          <a:xfrm>
            <a:off x="4176346" y="2982579"/>
            <a:ext cx="923192" cy="725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4DA6C2-4E26-4E18-933E-1328319B3431}"/>
              </a:ext>
            </a:extLst>
          </p:cNvPr>
          <p:cNvSpPr txBox="1"/>
          <p:nvPr/>
        </p:nvSpPr>
        <p:spPr>
          <a:xfrm>
            <a:off x="7675685" y="3128015"/>
            <a:ext cx="160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010994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FD7C148267BB4683B6AD6FD035EBA5" ma:contentTypeVersion="10" ma:contentTypeDescription="Create a new document." ma:contentTypeScope="" ma:versionID="3575e938db2cfaeb82f8ce14c415e09e">
  <xsd:schema xmlns:xsd="http://www.w3.org/2001/XMLSchema" xmlns:xs="http://www.w3.org/2001/XMLSchema" xmlns:p="http://schemas.microsoft.com/office/2006/metadata/properties" xmlns:ns3="63b3769b-4ff8-48f0-85bd-7bc3c13bb464" xmlns:ns4="862326ec-ab7b-40dc-9ac3-4374eb8cd115" targetNamespace="http://schemas.microsoft.com/office/2006/metadata/properties" ma:root="true" ma:fieldsID="bc662798baa2373b758ac1059459b48d" ns3:_="" ns4:_="">
    <xsd:import namespace="63b3769b-4ff8-48f0-85bd-7bc3c13bb464"/>
    <xsd:import namespace="862326ec-ab7b-40dc-9ac3-4374eb8cd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3769b-4ff8-48f0-85bd-7bc3c13bb4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2326ec-ab7b-40dc-9ac3-4374eb8cd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403025-995C-4000-8F5B-5E4AA2AB2E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b3769b-4ff8-48f0-85bd-7bc3c13bb464"/>
    <ds:schemaRef ds:uri="862326ec-ab7b-40dc-9ac3-4374eb8cd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332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WQD7008 Project</vt:lpstr>
      <vt:lpstr>Lecturer:  dr. Hamid tahaei  Team members: WQD180041 - MUHAMMAD HAFIZ BIN KHAIRUDIN WQD190039 - JONATHAN KOW YEE SENG WQD170100 - SYAIFUL ANUAR BIN ABD LATIF WQD180061 - XUXIANG WQD180027 - LIM SHIEN LONG </vt:lpstr>
      <vt:lpstr>Introduction</vt:lpstr>
      <vt:lpstr>HARDWARE &amp; SOFTWare</vt:lpstr>
      <vt:lpstr>Methodology</vt:lpstr>
      <vt:lpstr>Phase 1&amp; 2 – edge node &amp; data transfer</vt:lpstr>
      <vt:lpstr>Phase 3 – Image processing</vt:lpstr>
      <vt:lpstr>RESULT</vt:lpstr>
      <vt:lpstr>Future work - Classification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2019-12-19T12:57:59Z</dcterms:created>
  <dcterms:modified xsi:type="dcterms:W3CDTF">2019-12-19T16:51:55Z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0x0101008DFD7C148267BB4683B6AD6FD035EBA5</vt:lpwstr>
  </property>
</Properties>
</file>